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7" r:id="rId10"/>
    <p:sldId id="391" r:id="rId11"/>
    <p:sldId id="382" r:id="rId12"/>
    <p:sldId id="396" r:id="rId13"/>
    <p:sldId id="375" r:id="rId14"/>
    <p:sldId id="377" r:id="rId15"/>
    <p:sldId id="369" r:id="rId16"/>
    <p:sldId id="384" r:id="rId17"/>
    <p:sldId id="372" r:id="rId18"/>
    <p:sldId id="385" r:id="rId19"/>
    <p:sldId id="399" r:id="rId20"/>
    <p:sldId id="386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79" r:id="rId31"/>
    <p:sldId id="39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87B7DD"/>
    <a:srgbClr val="0168B7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3" autoAdjust="0"/>
    <p:restoredTop sz="89532" autoAdjust="0"/>
  </p:normalViewPr>
  <p:slideViewPr>
    <p:cSldViewPr snapToGrid="0">
      <p:cViewPr varScale="1">
        <p:scale>
          <a:sx n="101" d="100"/>
          <a:sy n="101" d="100"/>
        </p:scale>
        <p:origin x="1109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</dgm:pt>
  </dgm:ptLst>
  <dgm:cxnLst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.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고아름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(2)_Data_Preprocessing_2 (1)_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seaborn.ipynb</a:t>
            </a: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(2) Data Preprocessing-2.ipynb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3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(2015~2019), 2018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2019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및 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년의 </a:t>
            </a:r>
            <a:r>
              <a:rPr lang="ko-KR" altLang="en-US" sz="11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매개모기</a:t>
            </a:r>
            <a:r>
              <a:rPr lang="ko-KR" altLang="en-US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발생과 강수 현황</a:t>
            </a: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Fig.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최근 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년간 말라리아 일본뇌염 발생현황 및</a:t>
            </a:r>
            <a:r>
              <a:rPr lang="en-US" altLang="ko-KR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24202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모기매개 감염병</a:t>
            </a:r>
            <a:endParaRPr lang="en-US" altLang="ko-KR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000" dirty="0"/>
              <a:t>현재는 서울특별시와 인천광역시에서만 원격모기감시장비</a:t>
            </a:r>
            <a:r>
              <a:rPr lang="en-US" altLang="ko-KR" sz="1000" dirty="0"/>
              <a:t>(Digital Mosquito Monitoring System, DMS)</a:t>
            </a:r>
            <a:r>
              <a:rPr lang="ko-KR" altLang="en-US" sz="1000" dirty="0"/>
              <a:t>를 운영 중이지만</a:t>
            </a:r>
            <a:r>
              <a:rPr lang="en-US" altLang="ko-KR" sz="1000" dirty="0"/>
              <a:t>,</a:t>
            </a:r>
          </a:p>
          <a:p>
            <a:pPr marL="158750" indent="0">
              <a:buNone/>
            </a:pPr>
            <a:r>
              <a:rPr lang="en-US" altLang="ko-KR" sz="1000" dirty="0"/>
              <a:t>2021</a:t>
            </a:r>
            <a:r>
              <a:rPr lang="ko-KR" altLang="en-US" sz="1000" dirty="0"/>
              <a:t>년에는 보다 신속한 </a:t>
            </a:r>
            <a:r>
              <a:rPr lang="ko-KR" altLang="en-US" sz="1000" dirty="0" err="1"/>
              <a:t>매개모기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감시결과를</a:t>
            </a:r>
            <a:r>
              <a:rPr lang="ko-KR" altLang="en-US" sz="1000" dirty="0"/>
              <a:t> 획득하기 위하여 </a:t>
            </a:r>
            <a:r>
              <a:rPr lang="en-US" altLang="ko-KR" sz="1000" dirty="0"/>
              <a:t>DMS</a:t>
            </a:r>
            <a:r>
              <a:rPr lang="ko-KR" altLang="en-US" sz="1000" dirty="0"/>
              <a:t>를 통해</a:t>
            </a:r>
          </a:p>
          <a:p>
            <a:pPr marL="158750" indent="0">
              <a:buNone/>
            </a:pPr>
            <a:r>
              <a:rPr lang="ko-KR" altLang="en-US" sz="1000" dirty="0"/>
              <a:t>위험지역의 일일모기감시체계를 활용하여 매개체감시를 수행할 계획</a:t>
            </a:r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다음으로 데이터별 시각화 내용 들어가야 할 것으로 생각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26184" y="480645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279890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125" y="1229919"/>
            <a:ext cx="7313750" cy="3375514"/>
            <a:chOff x="1037081" y="1231210"/>
            <a:chExt cx="7069835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1037081" y="1231210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기온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누적 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풍속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습도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일조량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622241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110893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780E48-4FBB-40B1-AFC6-0710147A89B7}"/>
                </a:ext>
              </a:extLst>
            </p:cNvPr>
            <p:cNvSpPr/>
            <p:nvPr/>
          </p:nvSpPr>
          <p:spPr>
            <a:xfrm>
              <a:off x="6648410" y="1718646"/>
              <a:ext cx="1458506" cy="1545611"/>
            </a:xfrm>
            <a:prstGeom prst="roundRect">
              <a:avLst>
                <a:gd name="adj" fmla="val 13212"/>
              </a:avLst>
            </a:pr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개체수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6B841C-CA22-46A2-BC7B-FE7BCB420B52}"/>
                </a:ext>
              </a:extLst>
            </p:cNvPr>
            <p:cNvSpPr/>
            <p:nvPr/>
          </p:nvSpPr>
          <p:spPr>
            <a:xfrm>
              <a:off x="6648410" y="1231210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목표변수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9A63D3-39D2-410B-AAB4-BC5163C7BF04}"/>
                </a:ext>
              </a:extLst>
            </p:cNvPr>
            <p:cNvSpPr/>
            <p:nvPr/>
          </p:nvSpPr>
          <p:spPr>
            <a:xfrm>
              <a:off x="6648410" y="3850689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모기지수 개발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3B3339C-E68B-47CB-B313-794E84F933A2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7377663" y="3264257"/>
              <a:ext cx="0" cy="58643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FA2261-37CB-4371-B24C-25AFD1BA6660}"/>
                </a:ext>
              </a:extLst>
            </p:cNvPr>
            <p:cNvSpPr/>
            <p:nvPr/>
          </p:nvSpPr>
          <p:spPr>
            <a:xfrm>
              <a:off x="3159758" y="1718646"/>
              <a:ext cx="2824481" cy="234535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</a:rPr>
                <a:t>모기 유충의 성장 기간 반영</a:t>
              </a: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모형에 알에서 성충에 이르기까지 모기의 생활사를 반영하기 위해 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당일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~6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 전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평균 기온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상대습도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누적 강수량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일교차 등의 기상자료를 적용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365" y="4296065"/>
            <a:ext cx="3781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9556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 - Pearson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1568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4385" y="1466536"/>
            <a:ext cx="3517835" cy="2833793"/>
            <a:chOff x="419101" y="1461771"/>
            <a:chExt cx="3695700" cy="29104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L 도형 63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D6DCA-5675-4104-9BC7-A4D506DA542F}"/>
              </a:ext>
            </a:extLst>
          </p:cNvPr>
          <p:cNvSpPr txBox="1"/>
          <p:nvPr/>
        </p:nvSpPr>
        <p:spPr>
          <a:xfrm>
            <a:off x="2859463" y="2159714"/>
            <a:ext cx="880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-926.0829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C8BEE-FB3D-455B-ACAD-034EC53B2765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972603" y="2282825"/>
            <a:ext cx="886860" cy="168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2016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이상치가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이상치를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07546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2017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전후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1528947"/>
            <a:ext cx="4225885" cy="3614553"/>
            <a:chOff x="419101" y="1461771"/>
            <a:chExt cx="3695700" cy="29104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L 도형 21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98712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06" y="1528947"/>
            <a:ext cx="4140280" cy="32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36373"/>
              </p:ext>
            </p:extLst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69228"/>
              </p:ext>
            </p:extLst>
          </p:nvPr>
        </p:nvGraphicFramePr>
        <p:xfrm>
          <a:off x="555583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0.687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20" name="표 16">
            <a:extLst>
              <a:ext uri="{FF2B5EF4-FFF2-40B4-BE49-F238E27FC236}">
                <a16:creationId xmlns:a16="http://schemas.microsoft.com/office/drawing/2014/main" id="{4A75EC37-B5CA-411F-A6E6-0030FECD8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3818"/>
              </p:ext>
            </p:extLst>
          </p:nvPr>
        </p:nvGraphicFramePr>
        <p:xfrm>
          <a:off x="259569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0.709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0.696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graphicFrame>
        <p:nvGraphicFramePr>
          <p:cNvPr id="21" name="표 16">
            <a:extLst>
              <a:ext uri="{FF2B5EF4-FFF2-40B4-BE49-F238E27FC236}">
                <a16:creationId xmlns:a16="http://schemas.microsoft.com/office/drawing/2014/main" id="{961B083C-9CC9-4C47-816B-BB4CCCDEC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48621"/>
              </p:ext>
            </p:extLst>
          </p:nvPr>
        </p:nvGraphicFramePr>
        <p:xfrm>
          <a:off x="594805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EBB5AC7-BF78-42BB-9F70-FC69E4A09C1B}"/>
              </a:ext>
            </a:extLst>
          </p:cNvPr>
          <p:cNvSpPr txBox="1"/>
          <p:nvPr/>
        </p:nvSpPr>
        <p:spPr>
          <a:xfrm>
            <a:off x="216549" y="3314381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유충의 성장 기간을 반영할 때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기후 데이터를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일씩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앞당긴 경우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오히려 증가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데이터 구축 방법 변경 필요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8A0B9-D2BA-458B-82A3-BC1D2A314286}"/>
              </a:ext>
            </a:extLst>
          </p:cNvPr>
          <p:cNvSpPr txBox="1"/>
          <p:nvPr/>
        </p:nvSpPr>
        <p:spPr>
          <a:xfrm>
            <a:off x="149345" y="1231209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 데이터를 사용한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0CC8F-99B3-4C52-A400-492709A87A8E}"/>
              </a:ext>
            </a:extLst>
          </p:cNvPr>
          <p:cNvSpPr txBox="1"/>
          <p:nvPr/>
        </p:nvSpPr>
        <p:spPr>
          <a:xfrm>
            <a:off x="2220715" y="1231209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앞당긴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4EF33-9E88-4536-963B-B234D75D6843}"/>
              </a:ext>
            </a:extLst>
          </p:cNvPr>
          <p:cNvSpPr txBox="1"/>
          <p:nvPr/>
        </p:nvSpPr>
        <p:spPr>
          <a:xfrm>
            <a:off x="5260490" y="1231208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평균값을 적용한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554307-787C-4A9B-951B-DCE23563CB66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BD530-F9A7-4784-9060-E27DE3D08956}"/>
              </a:ext>
            </a:extLst>
          </p:cNvPr>
          <p:cNvSpPr txBox="1"/>
          <p:nvPr/>
        </p:nvSpPr>
        <p:spPr>
          <a:xfrm>
            <a:off x="4686365" y="3314380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누적된 기후 데이터의 영향을 적용하기 위해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데이터의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평균값을 적용한 경우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감소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보다 정확한 예측력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87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236534" y="4051466"/>
            <a:ext cx="4168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새롭게 도출한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8643"/>
              </p:ext>
            </p:extLst>
          </p:nvPr>
        </p:nvGraphicFramePr>
        <p:xfrm>
          <a:off x="7283121" y="1680862"/>
          <a:ext cx="11674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98346"/>
              </p:ext>
            </p:extLst>
          </p:nvPr>
        </p:nvGraphicFramePr>
        <p:xfrm>
          <a:off x="7566816" y="4000736"/>
          <a:ext cx="1167448" cy="7416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FF9CE4-9CE6-4C57-AFCA-2755E4ECEDAD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856482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995614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037" y="32848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 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활동지수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1" cy="3362056"/>
            <a:chOff x="157029" y="927772"/>
            <a:chExt cx="9305434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62732"/>
              <a:ext cx="2463047" cy="2544409"/>
              <a:chOff x="6603627" y="1457372"/>
              <a:chExt cx="2463047" cy="254440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57372"/>
                <a:ext cx="2463047" cy="254440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2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85" y="978461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730855" y="1271638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645048" y="215593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736585" y="2447558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3797613" y="3284509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224631" y="1264187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>
            <a:cxnSpLocks/>
          </p:cNvCxnSpPr>
          <p:nvPr/>
        </p:nvCxnSpPr>
        <p:spPr>
          <a:xfrm>
            <a:off x="5358557" y="1787407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814468" y="3607676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814468" y="3899102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055915" y="244165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072065" y="2964880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448288" y="2239329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>
            <a:cxnSpLocks/>
          </p:cNvCxnSpPr>
          <p:nvPr/>
        </p:nvCxnSpPr>
        <p:spPr>
          <a:xfrm>
            <a:off x="448289" y="2762548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연구의 한계점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D5D295-C91A-4FDF-9708-0278E0524427}"/>
              </a:ext>
            </a:extLst>
          </p:cNvPr>
          <p:cNvGrpSpPr/>
          <p:nvPr/>
        </p:nvGrpSpPr>
        <p:grpSpPr>
          <a:xfrm>
            <a:off x="578602" y="705741"/>
            <a:ext cx="6858985" cy="3175981"/>
            <a:chOff x="237074" y="705261"/>
            <a:chExt cx="6858985" cy="31759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BC99B-CFDA-4E01-A702-571A25007CC9}"/>
                </a:ext>
              </a:extLst>
            </p:cNvPr>
            <p:cNvSpPr txBox="1"/>
            <p:nvPr/>
          </p:nvSpPr>
          <p:spPr>
            <a:xfrm>
              <a:off x="5726597" y="3665798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환경부</a:t>
              </a:r>
            </a:p>
          </p:txBody>
        </p:sp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F7C0951F-E6F5-453D-B374-C21EF3CE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0794" y="705261"/>
              <a:ext cx="2025265" cy="28629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C086B4-EE35-4C78-BA9A-927F81DC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99" y="705261"/>
              <a:ext cx="3196592" cy="30225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DFF59-9359-4180-B27A-9EB8B427A916}"/>
                </a:ext>
              </a:extLst>
            </p:cNvPr>
            <p:cNvSpPr txBox="1"/>
            <p:nvPr/>
          </p:nvSpPr>
          <p:spPr>
            <a:xfrm>
              <a:off x="237074" y="3665798"/>
              <a:ext cx="47628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정해관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2019,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「기상자료와 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GIS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 수도권 모기 활동지수 개발」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수도권기상청 기후서비스과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p,85</a:t>
              </a:r>
            </a:p>
          </p:txBody>
        </p:sp>
      </p:grp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9D5F42CB-05A3-4291-A4E9-CBB500DF00C8}"/>
              </a:ext>
            </a:extLst>
          </p:cNvPr>
          <p:cNvSpPr/>
          <p:nvPr/>
        </p:nvSpPr>
        <p:spPr>
          <a:xfrm>
            <a:off x="364836" y="3927895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서울특별시는 서울 전체 합산 모기 데이터만 공개하기 때문에 구별 지리적인 특성을 반영하지 못함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인청광역시의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해안가에 모기가 집중적으로 발생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본 분석에서 </a:t>
            </a:r>
            <a:r>
              <a:rPr lang="ko-KR" altLang="en-US" dirty="0">
                <a:solidFill>
                  <a:srgbClr val="000000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지리 데이터를 추가해야 정확한 분석 가능</a:t>
            </a:r>
            <a:endParaRPr lang="en-US" altLang="ko-KR" dirty="0">
              <a:solidFill>
                <a:srgbClr val="000000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지리 데이터도 적용할 수 있어 좀 더 정확한 예측이 가능할 것으로 기대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3365"/>
              </p:ext>
            </p:extLst>
          </p:nvPr>
        </p:nvGraphicFramePr>
        <p:xfrm>
          <a:off x="518159" y="900822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욕심 많고 사서 고생하는 조장을 아무런 불만 없이 열심히 잘 따라와준 팀원분들께 정말 감사드립니다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수업 시간에 배운 내용을 실제로 활용해볼 수 있어서 뿌듯했고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서로서로 부족한 부분을 메워주면서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정말정말정말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배웠습니다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무엇보다도 협업의 중요성에 대해서 깨달을 수 있었던 경험이었고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그저 팀원들과 웃고 즐기면서 진행한 약 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간의 프로젝트 기간이 행복했습니다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시각화 프로젝트를 통해 데이터 수집부터 분석까지 전반적인 과정을 직접 수행해볼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팀원들과 다양한 의견을 나누면서 새로운 변수와 관련하여 심도 깊게 논의할 수 있었고 미처 생각하지 못한 여러 부분을 고려할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전처리부터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모델 선정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분석까지 너무나 막연했지만 팀원들 덕분에 많은</a:t>
                      </a:r>
                      <a:r>
                        <a:rPr lang="ko-KR" altLang="en-US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배우고 해낼 수 있었습니다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통해서 통계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등 어려웠던 부분에 대한 이해도 증가와 다양한 툴을 익히고 사용할 수 있어서 좋았습니다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 즉각적인 피드백과 함께 문제를 해결했을 때마다 서로 격려하며 결과물을 만들어 가는 과정에서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팀원들에게서도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배울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부족했던 저를 많이 도와준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형림님과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아름님과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함께여서 더 특별하고 값진 경험이었던 것 같습니다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너무나 뜻 깊은 시간이었습니다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86518" y="900822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0" y="3319513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54930" y="2165406"/>
            <a:ext cx="1201529" cy="11969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9345" y="44718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 양상」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 변화 평가보고서」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</a:p>
          <a:p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468386" y="1433136"/>
            <a:ext cx="1948433" cy="1984202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39344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675443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43313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3476320"/>
            <a:ext cx="2248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모기 발생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모기 발생 단계별 시민행동요령을 알려주는 일일 모기 발생 예보서비스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04150-F152-41C1-8376-BEEFF07BE877}"/>
              </a:ext>
            </a:extLst>
          </p:cNvPr>
          <p:cNvGrpSpPr/>
          <p:nvPr/>
        </p:nvGrpSpPr>
        <p:grpSpPr>
          <a:xfrm>
            <a:off x="440962" y="604521"/>
            <a:ext cx="8262076" cy="4488187"/>
            <a:chOff x="241844" y="616002"/>
            <a:chExt cx="8262076" cy="4488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951" r="2068" b="65098"/>
            <a:stretch/>
          </p:blipFill>
          <p:spPr>
            <a:xfrm>
              <a:off x="241844" y="616002"/>
              <a:ext cx="7813040" cy="16667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51" t="41723" r="51428" b="4380"/>
            <a:stretch/>
          </p:blipFill>
          <p:spPr>
            <a:xfrm>
              <a:off x="353288" y="2530269"/>
              <a:ext cx="3795076" cy="25739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50301" t="41002" r="2068" b="4381"/>
            <a:stretch/>
          </p:blipFill>
          <p:spPr>
            <a:xfrm>
              <a:off x="4747401" y="2530269"/>
              <a:ext cx="3684269" cy="247849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53288" y="2406512"/>
              <a:ext cx="8150632" cy="0"/>
            </a:xfrm>
            <a:prstGeom prst="line">
              <a:avLst/>
            </a:prstGeom>
            <a:ln w="57150">
              <a:solidFill>
                <a:srgbClr val="016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399280" y="2507169"/>
              <a:ext cx="0" cy="2436601"/>
            </a:xfrm>
            <a:prstGeom prst="line">
              <a:avLst/>
            </a:prstGeom>
            <a:ln w="6350">
              <a:solidFill>
                <a:srgbClr val="87B7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/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54459"/>
              </p:ext>
            </p:extLst>
          </p:nvPr>
        </p:nvGraphicFramePr>
        <p:xfrm>
          <a:off x="876141" y="3243294"/>
          <a:ext cx="7391717" cy="140137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35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 누적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마트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871189-19C1-41C2-B582-C37F2662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92" y="512983"/>
            <a:ext cx="4954216" cy="41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600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1966</Words>
  <Application>Microsoft Office PowerPoint</Application>
  <PresentationFormat>화면 슬라이드 쇼(16:9)</PresentationFormat>
  <Paragraphs>454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12롯데마트드림Bold</vt:lpstr>
      <vt:lpstr>Barlow</vt:lpstr>
      <vt:lpstr>Montserrat</vt:lpstr>
      <vt:lpstr>나눔손글씨 나무정원</vt:lpstr>
      <vt:lpstr>나눔스퀘어 ExtraBold</vt:lpstr>
      <vt:lpstr>나눔스퀘어_ac ExtraBold</vt:lpstr>
      <vt:lpstr>Arial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데이터 마트</vt:lpstr>
      <vt:lpstr>PowerPoint 프레젠테이션</vt:lpstr>
      <vt:lpstr>데이터 전처리</vt:lpstr>
      <vt:lpstr>서울특별시 기후 데이터</vt:lpstr>
      <vt:lpstr>서울특별시 기후 데이터</vt:lpstr>
      <vt:lpstr>서울특별시 기후 데이터</vt:lpstr>
      <vt:lpstr>서울특별시 DMS 포집내역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 및 한계점</vt:lpstr>
      <vt:lpstr>기대효과</vt:lpstr>
      <vt:lpstr>연구의 한계점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김형림</cp:lastModifiedBy>
  <cp:revision>218</cp:revision>
  <dcterms:modified xsi:type="dcterms:W3CDTF">2021-07-19T13:46:23Z</dcterms:modified>
</cp:coreProperties>
</file>